
<file path=[Content_Types].xml><?xml version="1.0" encoding="utf-8"?>
<Types xmlns="http://schemas.openxmlformats.org/package/2006/content-types"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firstSlideNum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59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33" roundtripDataSignature="AMtx7mh/JOQw/VSUEVieHJVfc04S8ZUMh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59" orient="horz"/>
        <p:guide pos="3839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customschemas.google.com/relationships/presentationmetadata" Target="metadata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machinelearningmastery.com/what-are-word-embeddings/" TargetMode="External"/><Relationship Id="rId3" Type="http://schemas.openxmlformats.org/officeDocument/2006/relationships/hyperlink" Target="http://p.migdal.pl/2017/01/06/king-man-woman-queen-why.html" TargetMode="Externa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arxiv.org/abs/1409.0473" TargetMode="External"/><Relationship Id="rId3" Type="http://schemas.openxmlformats.org/officeDocument/2006/relationships/hyperlink" Target="https://arxiv.org/abs/1508.04025" TargetMode="Externa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" name="Google Shape;86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55bb4b16ad_0_5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9" name="Google Shape;179;g155bb4b16ad_0_5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따라서 모델 구조를 rnn이나 lstm을 사용하지 않고 attention만을 이용해 구현했습니다.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이제 Transformer 모델 구조를 살펴보겠습니다. 모델구조는 다음과 같습니다. Encoder와 Decoder로 나뉘게 되며 논문에서는 N을 6으로 말하고 있으나 이는 사용자에 따라 바꿀수 있는 부분입니다.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그럼 자세히 살펴보겠습니다.</a:t>
            </a:r>
            <a:endParaRPr/>
          </a:p>
        </p:txBody>
      </p:sp>
      <p:sp>
        <p:nvSpPr>
          <p:cNvPr id="180" name="Google Shape;180;g155bb4b16ad_0_5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55c548f8e8_0_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8" name="Google Shape;188;g155c548f8e8_0_2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Encoder부분을 자세히보면 다음과 같습니다. encoder는 입력으로 벡터들의 리스트를 받고 self-attention에 전달시킨뒤 이를 feed-forward로 보냅니다. 이를 처리한뒤 다시 그 다음 encoder에 전달하게 됩니다.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주목할 점은 self-attention에는 dependency가 존재해 병렬적으로 처리가 불가하나 feed-forward에는 dependency가 있어 병렬처리가 가능합ㄴ디ㅏ.</a:t>
            </a:r>
            <a:endParaRPr/>
          </a:p>
        </p:txBody>
      </p:sp>
      <p:sp>
        <p:nvSpPr>
          <p:cNvPr id="189" name="Google Shape;189;g155c548f8e8_0_2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55c548f8e8_0_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7" name="Google Shape;197;g155c548f8e8_0_3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Encoder부분을 자세히보면 다음과 같습니다. encoder는 입력으로 벡터들의 리스트를 받고 self-attention에 전달시킨뒤 이를 feed-forward로 보냅니다. 이를 처리한뒤 다시 그 다음 encoder에 전달하게 됩니다.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주목할 점은 self-attention에는 dependency가 존재해 병렬적으로 처리가 불가하나 feed-forward에는 dependency가 있어 병렬처리가 가능합니다.</a:t>
            </a:r>
            <a:endParaRPr/>
          </a:p>
        </p:txBody>
      </p:sp>
      <p:sp>
        <p:nvSpPr>
          <p:cNvPr id="198" name="Google Shape;198;g155c548f8e8_0_3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155bb4b16ad_0_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7" name="Google Shape;207;g155bb4b16ad_0_4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우리는 다음과 같은 문장을 번역한다고 생각해보겠습니다.</a:t>
            </a:r>
            <a:endParaRPr sz="1350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“그 동물은 길을 건너지 않았다 왜냐하면 그것은 너무 피곤했기 때문이다”</a:t>
            </a:r>
            <a:endParaRPr sz="1400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400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이 문장에서 “그것”은 무엇일까요?</a:t>
            </a:r>
            <a:endParaRPr sz="1400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350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모델이 “그것은”이라는 단어를 처리할 때, 모델은 self-attention 을 이용하여 “그것”과 “동물”을 연결할 수 있습니다</a:t>
            </a:r>
            <a:endParaRPr sz="1350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400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그럼 좀 더 자세히 살펴보겠습니다.</a:t>
            </a:r>
            <a:endParaRPr sz="1400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g155bb4b16ad_0_4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55c548f8e8_0_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6" name="Google Shape;216;g155c548f8e8_0_4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50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50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self-attention 계산의 가장 첫 단계는 encoder에 입력된 벡터들 (이 경우에서는 각 단어의 embedding 벡터입니다)에게서 부터 각 3개의 벡터를 만들어내는 일입니다. 우리는 각 단어에 대해서 Query 벡터, Key 벡터, 그리고 Value 벡터를 생성합니다. 이 벡터들은 입력 벡터에 대해서 세 개의 학습 가능한 행렬들을 각각 곱함으로써 만들어집니다.</a:t>
            </a:r>
            <a:endParaRPr sz="1350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SzPts val="1100"/>
              <a:buNone/>
            </a:pPr>
            <a:r>
              <a:rPr lang="en-US" sz="1350">
                <a:solidFill>
                  <a:srgbClr val="70BF4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x1</a:t>
            </a:r>
            <a:r>
              <a:rPr lang="en-US" sz="1350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를 weight 행렬인 </a:t>
            </a:r>
            <a:r>
              <a:rPr lang="en-US" sz="1350">
                <a:solidFill>
                  <a:srgbClr val="B36AE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WQ</a:t>
            </a:r>
            <a:r>
              <a:rPr lang="en-US" sz="1350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로 곱하는 것은 현재 단어와 연관된 query 벡터인 </a:t>
            </a:r>
            <a:r>
              <a:rPr lang="en-US" sz="1350">
                <a:solidFill>
                  <a:srgbClr val="B36AE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q1</a:t>
            </a:r>
            <a:r>
              <a:rPr lang="en-US" sz="1350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를 생성합니다. 같은 방법으로 우리는 입력 문장에 있는 각 단어에 대한 query, key, value 벡터를 만들 수 있습니다.</a:t>
            </a:r>
            <a:endParaRPr sz="1350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g155c548f8e8_0_4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55c548f8e8_0_5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5" name="Google Shape;225;g155c548f8e8_0_5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350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50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self-attention 계산의 두 번째 스텝은 점수를 계산하는 것입니다. 아래 예시의 첫 번째 단어인 “Thinking”에 대해서 self-attention 을 계산한다고 하겠습니다. 우리는 이 단어와 입력 문장 속의 다른 모든 단어들에 대해서 각각 점수를 계산하여야 합니다. 이 점수는 현재 위치의 이 단어를 encode 할 때 다른 단어들에 대해서 얼마나 집중을 해야 할지를 결정합니다.</a:t>
            </a:r>
            <a:endParaRPr sz="1350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50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endParaRPr sz="1350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50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점수는 현재 단어의 </a:t>
            </a:r>
            <a:r>
              <a:rPr lang="en-US" sz="1350">
                <a:solidFill>
                  <a:srgbClr val="B36AE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query vector</a:t>
            </a:r>
            <a:r>
              <a:rPr lang="en-US" sz="1350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와 점수를 매기려 하는 다른 위치에 있는 단어의 </a:t>
            </a:r>
            <a:r>
              <a:rPr lang="en-US" sz="1350">
                <a:solidFill>
                  <a:srgbClr val="F39019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key vector</a:t>
            </a:r>
            <a:r>
              <a:rPr lang="en-US" sz="1350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의 내적으로 계산됩니다. 다시 말해, 우리가 위치 </a:t>
            </a:r>
            <a:r>
              <a:rPr lang="en-US" sz="1350">
                <a:solidFill>
                  <a:srgbClr val="70BF4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#1</a:t>
            </a:r>
            <a:r>
              <a:rPr lang="en-US" sz="1350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에 있는 단어에 대해서 self-attention 을 계산한다 했을 때, 첫 번째 점수는 </a:t>
            </a:r>
            <a:r>
              <a:rPr lang="en-US" sz="1350">
                <a:solidFill>
                  <a:srgbClr val="B36AE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q1</a:t>
            </a:r>
            <a:r>
              <a:rPr lang="en-US" sz="1350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과 </a:t>
            </a:r>
            <a:r>
              <a:rPr lang="en-US" sz="1350">
                <a:solidFill>
                  <a:srgbClr val="F39019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k1</a:t>
            </a:r>
            <a:r>
              <a:rPr lang="en-US" sz="1350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의 내적일 것입니다. 그리고 동일하게 두 번째 점수는 </a:t>
            </a:r>
            <a:r>
              <a:rPr lang="en-US" sz="1350">
                <a:solidFill>
                  <a:srgbClr val="B36AE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q1</a:t>
            </a:r>
            <a:r>
              <a:rPr lang="en-US" sz="1350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과 </a:t>
            </a:r>
            <a:r>
              <a:rPr lang="en-US" sz="1350">
                <a:solidFill>
                  <a:srgbClr val="F39019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k2</a:t>
            </a:r>
            <a:r>
              <a:rPr lang="en-US" sz="1350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의 내적일 것입니다.</a:t>
            </a:r>
            <a:endParaRPr sz="1350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g155c548f8e8_0_5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55c548f8e8_0_6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4" name="Google Shape;234;g155c548f8e8_0_6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SzPts val="1100"/>
              <a:buNone/>
            </a:pPr>
            <a:r>
              <a:rPr lang="en-US" sz="1350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세 번째와 네 번째 단계는 이 점수들을 8로 나누는 것입니다. 이 8이란 숫자는 key 벡터의 사이즈인 64의 제곱 근이라는 식으로 계산이 된 것입니다. 이 나눗셈을 통해 우리는 더 안정적인 gradient를 가지게 됩니다. 그리고 난 다음 이 값을 softmax 계산을 통과시켜 모든 점수들을 양수로 만들고 그 합을 1으로 만들어 줍니다.</a:t>
            </a:r>
            <a:endParaRPr sz="1350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g155c548f8e8_0_6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55c548f8e8_0_7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3" name="Google Shape;243;g155c548f8e8_0_7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SzPts val="1100"/>
              <a:buNone/>
            </a:pPr>
            <a:r>
              <a:rPr lang="en-US" sz="1350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다섯 번째 단계는 이제 입력의 각 단어들의 value 벡터에 이 점수를 곱하는 것입니다. 이것을 하는 이유는 우리가 집중을 하고 싶은 관련이 있는 단어들은 그래도 남겨두고, 관련이 없는 단어들은 0.001 과 같은 작은 숫자 (점수)를 곱해 없애버리기 위함입니다.</a:t>
            </a:r>
            <a:endParaRPr sz="1350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SzPts val="1100"/>
              <a:buNone/>
            </a:pPr>
            <a:r>
              <a:rPr lang="en-US" sz="1350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endParaRPr sz="1350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SzPts val="1100"/>
              <a:buNone/>
            </a:pPr>
            <a:r>
              <a:rPr lang="en-US" sz="1350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마지막 여섯 번째 단계는 이 점수로 곱해진 weighted value 벡터들을 다 합해 버리는 것입니다. 이 단계의 출력이 바로 현재 위치에 대한 self-attention layer의 출력이 됩니다.</a:t>
            </a:r>
            <a:endParaRPr sz="1350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350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350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g155c548f8e8_0_7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55c548f8e8_0_9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2" name="Google Shape;252;g155c548f8e8_0_9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SzPts val="1100"/>
              <a:buNone/>
            </a:pPr>
            <a:r>
              <a:rPr lang="en-US" sz="1350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이를 간단한 식으로 나타내면 다음과 같이 나타낼수 있습니다.</a:t>
            </a:r>
            <a:endParaRPr sz="1350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g155c548f8e8_0_9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155c548f8e8_0_10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2" name="Google Shape;262;g155c548f8e8_0_10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본 논문은 이 self-attention layer에다 “multi-headed” attention이라는 메커니즘을 더해 더욱더 이를 개선합니다. 이것은 두 가지 방법으로 attention layer의 성능을 향상시킵니다.</a:t>
            </a:r>
            <a:endParaRPr sz="1350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4325" lvl="0" marL="457200" rtl="0" algn="l">
              <a:lnSpc>
                <a:spcPct val="115000"/>
              </a:lnSpc>
              <a:spcBef>
                <a:spcPts val="2200"/>
              </a:spcBef>
              <a:spcAft>
                <a:spcPts val="0"/>
              </a:spcAft>
              <a:buClr>
                <a:srgbClr val="333333"/>
              </a:buClr>
              <a:buSzPts val="1350"/>
              <a:buAutoNum type="arabicPeriod"/>
            </a:pPr>
            <a:r>
              <a:rPr lang="en-US" sz="1350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모델이 다른 위치에 집중하는 능력을 확장시킵니다. 위의 예시에서는 z1 이 모든 다른 단어들의 encoding 을 조금씩 포함했지만, 사실 이것은 실제 자기 자신에게만 높은 점수를 줘 자신만을 포함해도 됐을 것입니다. 이것은 “그 동물은 길을 건너지 않았다 왜냐하면 그것은 너무 피곤했기 때문이다” 과 같은 문장을 번역할 때 “그것”이 무엇을 가리키는지에 대해 알아낼 때 유용합니다.</a:t>
            </a:r>
            <a:endParaRPr sz="1350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43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350"/>
              <a:buAutoNum type="arabicPeriod"/>
            </a:pPr>
            <a:r>
              <a:rPr lang="en-US" sz="1350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attention layer 가 여러 개의 “representation 공간”을 가지게 해줍니다. 계속해서 보겠지만, multi-headed attention을 이용함으로써 우리는 여러 개의 query/key/value weight 행렬들을 가지게 됩니다 (논문에서 제안된 구조는 8개의 attention heads를 가지므로 우리는 각 encoder/decoder마다 이런 8개의 세트를 가지게 되는 것입니다). 이 각각의 query/key/value set는 랜덤으로 초기화되어 학습됩니다. 학습이 된 후 각각의 세트는 입력 벡터들에 곱해져 벡터들을 각 목적에 맞게 투영시키게 됩니다. 이러한 세트가 여러개 있다는 것은 각 벡터들을 각각 다른 representation 공간으로 나타낸 다는 것을 의미합니다.</a:t>
            </a:r>
            <a:endParaRPr sz="1350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220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g155c548f8e8_0_10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7" name="Google Shape;97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55c548f8e8_0_1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2" name="Google Shape;272;g155c548f8e8_0_1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20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따라서 정리하면 다음과 같이 됩니다.</a:t>
            </a:r>
            <a:endParaRPr sz="1350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220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g155c548f8e8_0_11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155c548f8e8_0_1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1" name="Google Shape;281;g155c548f8e8_0_12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20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.</a:t>
            </a:r>
            <a:endParaRPr sz="1350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220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우리가 “그것” 이란 단어를 encode 할 때, 주황색의 attention head 는 “그 동물”에 가장 집중하고 있는 반면 초록색의 head는 “피곤”이라는 단어에 집중을 하고 있습니다. 모델은 이 두 개의 attention head를 이용하여 “동물”과 “피곤” 두 단어 모두에 대한 representation 을 “그것”의 representation에 포함시킬 수 있습니다.</a:t>
            </a:r>
            <a:endParaRPr sz="1350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g155c548f8e8_0_12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55c548f8e8_0_1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0" name="Google Shape;290;g155c548f8e8_0_14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우리가 이때까지 설명해온 Transformer 모델에서 한가지 부족한 부분은 이 모델이 입력 문장에서 단어들의 순서에 대해서 고려하고 있지 않다는 점입니다.</a:t>
            </a:r>
            <a:endParaRPr sz="1350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50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50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이것을 추가하기 위해서, Transformer 모델은 각각의 입력 embedding에 “positional encoding”이라고 불리는 하나의 벡터를 추가합니다. 이 벡터들은 모델이 학습하는 특정한 패턴을 따르는데, 이러한 패턴은 모델이 각 단어의 위치와 시퀀스 내의 다른 단어 간의 위치 차이에 대한 정보를 알 수 있게 해줍니다. 이 벡터들을 추가하기로 한 배경에는 이 값들을 단어들의 embedding에 추가하는 것이 query/key/value 벡터들로 나중에 투영되었을 때 단어들 간의 거리를 늘릴 수 있다는 점이 있습니다.</a:t>
            </a:r>
            <a:endParaRPr sz="1350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만약 embedding의 사이즈가 4라고 가정한다면, 실제로 각 위치에 따른 positional encoding 은 아래와 같은 것입니다:</a:t>
            </a:r>
            <a:endParaRPr sz="1350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g155c548f8e8_0_14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155c548f8e8_0_15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0" name="Google Shape;300;g155c548f8e8_0_15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우리가 이때까지 설명해온 Transformer 모델에서 한가지 부족한 부분은 이 모델이 입력 문장에서 단어들의 순서에 대해서 고려하고 있지 않다는 점입니다.이는 rnn과 cnn을 사용하지 않아서이기도 합니다.</a:t>
            </a:r>
            <a:endParaRPr sz="1350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350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350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이것을 추가하기 위해서, Transformer 모델은 각각의 입력 embedding에 “positional encoding”이라고 불리는 하나의 벡터를 추가합니다. 이 벡터들은 모델이 학습하는 특정한 패턴을 따르는데, 이러한 패턴은 모델이 각 단어의 위치와 시퀀스 내의 다른 단어 간의 위치 차이에 대한 정보를 알 수 있게 해줍니다. 이 벡터들을 추가하기로 한 배경에는 이 값들을 단어들의 embedding에 추가하는 것이 query/key/value 벡터들로 나중에 투영되었을 때 단어들 간의 거리를 늘릴 수 있다는 점이 있습니다.</a:t>
            </a:r>
            <a:endParaRPr sz="1350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만약 embedding의 사이즈가 4라고 가정한다면, 실제로 각 위치에 따른 positional encoding 은 아래와 같은 것입니다:</a:t>
            </a:r>
            <a:endParaRPr sz="1350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" name="Google Shape;301;g155c548f8e8_0_15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155c548f8e8_0_1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0" name="Google Shape;310;g155c548f8e8_0_13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자 거의 다왔습니다. 정신차리고 이제 Decoder부분만 보아 봅시다.</a:t>
            </a:r>
            <a:endParaRPr sz="1350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지금까지 한것을 정리 해보면 다음과 같은 방식으로 동작합니다.</a:t>
            </a:r>
            <a:endParaRPr sz="1350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output을 생성하고 그 output을 이용해 다음 output을 만들어 내는것을 확인할수 있습니다.</a:t>
            </a:r>
            <a:endParaRPr sz="1350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g155c548f8e8_0_13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155c548f8e8_0_16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9" name="Google Shape;319;g155c548f8e8_0_16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Decoder는 Encoder와 유사한데 Masked Multi-Head Attention이 들어가있다는 점이 다릅니다..</a:t>
            </a:r>
            <a:endParaRPr sz="1350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Decoder에서의 self-attention layer은 output sequence 내에서 현재 위치의 이전 위치들에 대해서만 attend 할 수 있습니다. 이것은 self-attention 계산 과정에서 softmax를 취하기 전에 현재 스텝 이후의 위치들에 대해서 masking (즉 그에 대해서 </a:t>
            </a:r>
            <a:r>
              <a:rPr lang="en-US" sz="1350">
                <a:solidFill>
                  <a:srgbClr val="C7254E"/>
                </a:solidFill>
                <a:highlight>
                  <a:srgbClr val="F9F2F4"/>
                </a:highlight>
                <a:latin typeface="Courier New"/>
                <a:ea typeface="Courier New"/>
                <a:cs typeface="Courier New"/>
                <a:sym typeface="Courier New"/>
              </a:rPr>
              <a:t>-inf</a:t>
            </a:r>
            <a:r>
              <a:rPr lang="en-US" sz="1350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로 치환하는 것)을 해줌으로써 가능해집니다.</a:t>
            </a:r>
            <a:endParaRPr sz="1350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" name="Google Shape;320;g155c548f8e8_0_16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155c548f8e8_0_18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9" name="Google Shape;329;g155c548f8e8_0_18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그럼 왜 Self-Attention을 써야할까요?</a:t>
            </a:r>
            <a:endParaRPr sz="1350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첫쨰로는 Layer당 Computational complexity가 감소합니다.</a:t>
            </a:r>
            <a:endParaRPr sz="1350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둘째로는 병렬적으로 계산이 가능합니다.</a:t>
            </a:r>
            <a:endParaRPr sz="1350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마지막으로는 긴 거리의 dependency를 보이는 것에도 거리를 최소화시킬수 있습니다.</a:t>
            </a:r>
            <a:endParaRPr sz="1350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" name="Google Shape;330;g155c548f8e8_0_18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8" name="Google Shape;338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55bb4b16ad_0_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9" name="Google Shape;109;g155bb4b16ad_0_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SzPts val="1100"/>
              <a:buNone/>
            </a:pPr>
            <a:r>
              <a:rPr lang="en-US" sz="1350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일단 Attention을 알아보기전에 Seq2seq를 먼저 알아봐야합니다.</a:t>
            </a:r>
            <a:endParaRPr sz="1350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50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Seq2seq 모델은 하나의 </a:t>
            </a:r>
            <a:r>
              <a:rPr lang="en-US" sz="1350">
                <a:solidFill>
                  <a:srgbClr val="70BF4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encoder</a:t>
            </a:r>
            <a:r>
              <a:rPr lang="en-US" sz="1350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와 하나의 </a:t>
            </a:r>
            <a:r>
              <a:rPr lang="en-US" sz="1350">
                <a:solidFill>
                  <a:srgbClr val="B36AE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decoder</a:t>
            </a:r>
            <a:r>
              <a:rPr lang="en-US" sz="1350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로 이루어져 있습니다.</a:t>
            </a:r>
            <a:endParaRPr sz="1350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SzPts val="1100"/>
              <a:buNone/>
            </a:pPr>
            <a:r>
              <a:rPr lang="en-US" sz="1350">
                <a:solidFill>
                  <a:srgbClr val="70BF4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encoder</a:t>
            </a:r>
            <a:r>
              <a:rPr lang="en-US" sz="1350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는 입력의 각 아이템을 처리하여 거기서 정보를 추출한 후 그것을 하나의 벡터로 만들어냅니다 (흔히 </a:t>
            </a:r>
            <a:r>
              <a:rPr lang="en-US" sz="1350">
                <a:solidFill>
                  <a:srgbClr val="F39019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context</a:t>
            </a:r>
            <a:r>
              <a:rPr lang="en-US" sz="1350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라고 불립니다). 입력의 모든 단어에 대한 처리가 끝난 후 </a:t>
            </a:r>
            <a:r>
              <a:rPr lang="en-US" sz="1350">
                <a:solidFill>
                  <a:srgbClr val="70BF4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encoder</a:t>
            </a:r>
            <a:r>
              <a:rPr lang="en-US" sz="1350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는 </a:t>
            </a:r>
            <a:r>
              <a:rPr lang="en-US" sz="1350">
                <a:solidFill>
                  <a:srgbClr val="F39019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context</a:t>
            </a:r>
            <a:r>
              <a:rPr lang="en-US" sz="1350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를 </a:t>
            </a:r>
            <a:r>
              <a:rPr lang="en-US" sz="1350">
                <a:solidFill>
                  <a:srgbClr val="B36AE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decoder</a:t>
            </a:r>
            <a:r>
              <a:rPr lang="en-US" sz="1350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에게 보내고 출력할 아이템이 하나씩 선택되기 시작합니다.</a:t>
            </a:r>
            <a:endParaRPr sz="1350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350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SzPts val="1100"/>
              <a:buNone/>
            </a:pPr>
            <a:r>
              <a:rPr lang="en-US" sz="1350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기계 번역의 경우에서는 </a:t>
            </a:r>
            <a:r>
              <a:rPr lang="en-US" sz="1350">
                <a:solidFill>
                  <a:srgbClr val="F39019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context</a:t>
            </a:r>
            <a:r>
              <a:rPr lang="en-US" sz="1350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가 하나의 벡터의 형태로 전달됩니다. 이 </a:t>
            </a:r>
            <a:r>
              <a:rPr lang="en-US" sz="1350">
                <a:solidFill>
                  <a:srgbClr val="F39019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context</a:t>
            </a:r>
            <a:r>
              <a:rPr lang="en-US" sz="1350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벡터의 크기는 모델을 처음 설정할 때 원하는 값으로 설정할 수 있습니다. 하지만 보통 </a:t>
            </a:r>
            <a:r>
              <a:rPr lang="en-US" sz="1350">
                <a:solidFill>
                  <a:srgbClr val="70BF4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encoder</a:t>
            </a:r>
            <a:r>
              <a:rPr lang="en-US" sz="1350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RNN의 hidden unit 개수로 정합니다. 이 글의 시각화 예시에서는 크기 4의 </a:t>
            </a:r>
            <a:r>
              <a:rPr lang="en-US" sz="1350">
                <a:solidFill>
                  <a:srgbClr val="F39019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context</a:t>
            </a:r>
            <a:r>
              <a:rPr lang="en-US" sz="1350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벡터를 이용하는데요, 실제 연구에서는 256, 512, 1024 와 같은 숫자를 이용합니다.</a:t>
            </a:r>
            <a:endParaRPr sz="1350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350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Seq2seq 모델 디자인을 보게 되면 하나의 RNN 은 한 타임 스텝마다 두 개의 입력을 받습니다. 하나는 sequence 의 한 아이템이고 다른 하나는 그전 스텝에서의 RNN의 hidden state입니다. 이 두 입력들은 RNN에 들어가기 전에 꼭 vector로 변환 되어야 합니다. </a:t>
            </a:r>
            <a:endParaRPr sz="1350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350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350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모든 단어를 one-hot encoding 하기에는 너무 많은 메모리가 소모됩니다. 따라서 하나의 단어를 벡터로 바꾸기 위해서 우리는 “</a:t>
            </a:r>
            <a:r>
              <a:rPr lang="en-US" sz="1350">
                <a:solidFill>
                  <a:srgbClr val="4183C4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word embedding</a:t>
            </a:r>
            <a:r>
              <a:rPr lang="en-US" sz="1350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” 이라는 기법을 이용합니다. 이 기법을 통해 단어들은 벡터 공간에 투영되고, 그 공간에서 우리는 단어 간 다양한 의미와 관련된 정보들을 알아낼 수 있습니다. (가장 유명한 예로 다음 식이 있습니다: </a:t>
            </a:r>
            <a:r>
              <a:rPr lang="en-US" sz="1350">
                <a:solidFill>
                  <a:srgbClr val="4183C4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king - man + woman = queen</a:t>
            </a:r>
            <a:r>
              <a:rPr lang="en-US" sz="1350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).</a:t>
            </a:r>
            <a:endParaRPr sz="1350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350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50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g155bb4b16ad_0_1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55bb4b16ad_0_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9" name="Google Shape;119;g155bb4b16ad_0_2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350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50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그렇다면 이제 이 seq2seq 모델을 다른 방법으로 시각화해보도록 하겠습니다. 아래의 영상은 이전 것들 보다 조금 더 정적인데요, 하나의 합쳐진 RNN 이 아닌 각 스텝마다 RNN 을 표시하는 방법입니다. 이렇게 하면 각 스텝마다 입력과 출력을 정확히 볼 수 있습니다.</a:t>
            </a:r>
            <a:endParaRPr sz="1350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g155bb4b16ad_0_2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55bb4b16ad_0_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8" name="Google Shape;128;g155bb4b16ad_0_3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SzPts val="1100"/>
              <a:buNone/>
            </a:pPr>
            <a:r>
              <a:rPr lang="en-US" sz="1350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연구를 통해 </a:t>
            </a:r>
            <a:r>
              <a:rPr lang="en-US" sz="1350">
                <a:solidFill>
                  <a:srgbClr val="F39019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context</a:t>
            </a:r>
            <a:r>
              <a:rPr lang="en-US" sz="1350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벡터가 이런 seq2seq 모델의 가장 큰 걸림돌인 것으로 밝혀졌습니다. 이렇게 하나의 고정된 벡터로 전체의 맥락을 나타내는 방법은 특히 긴 문장들을 처리하기 어렵게 만들었습니다. 이에 대한 해결 방법으로 제시된 것이 바로 “Attention” 입니다 </a:t>
            </a:r>
            <a:r>
              <a:rPr lang="en-US" sz="1350">
                <a:solidFill>
                  <a:srgbClr val="4183C4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Bahdanau et al., 2014</a:t>
            </a:r>
            <a:r>
              <a:rPr lang="en-US" sz="1350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lang="en-US" sz="1350">
                <a:solidFill>
                  <a:srgbClr val="4183C4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Luong et al., 2015</a:t>
            </a:r>
            <a:r>
              <a:rPr lang="en-US" sz="1350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. 이 두 논문이 소개한 attention 메커니즘은 seq2seq 모델이 디코딩 과정에서 현재 스텝에서 가장 관련된 입력 파트에 집중할 수 있도록 해줌으로써 기계 번역의 품질을 매우 향상 시켰습니다.</a:t>
            </a:r>
            <a:endParaRPr sz="1350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g155bb4b16ad_0_3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55bb4b16ad_0_7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7" name="Google Shape;137;g155bb4b16ad_0_7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350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SzPts val="1100"/>
              <a:buNone/>
            </a:pPr>
            <a:r>
              <a:rPr lang="en-US" sz="1350">
                <a:solidFill>
                  <a:srgbClr val="70BF4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가장 큰 다른 점은 encoder</a:t>
            </a:r>
            <a:r>
              <a:rPr lang="en-US" sz="1350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가 </a:t>
            </a:r>
            <a:r>
              <a:rPr lang="en-US" sz="1350">
                <a:solidFill>
                  <a:srgbClr val="B36AE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decoder</a:t>
            </a:r>
            <a:r>
              <a:rPr lang="en-US" sz="1350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에게 넘겨주는 데이터의 양이 attention 모델에서 훨씬 더 많다는 점입니다. 기존 seq2seq 모델에서는 그저 마지막 아이템의 hidden state 벡터를 넘겼던 반면 attention 모델에서는 </a:t>
            </a:r>
            <a:r>
              <a:rPr i="1" lang="en-US" sz="1350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모든</a:t>
            </a:r>
            <a:r>
              <a:rPr lang="en-US" sz="1350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스텝의 </a:t>
            </a:r>
            <a:r>
              <a:rPr lang="en-US" sz="1350">
                <a:solidFill>
                  <a:srgbClr val="F39019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hidden states</a:t>
            </a:r>
            <a:r>
              <a:rPr lang="en-US" sz="1350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를 </a:t>
            </a:r>
            <a:r>
              <a:rPr lang="en-US" sz="1350">
                <a:solidFill>
                  <a:srgbClr val="B36AE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decoder</a:t>
            </a:r>
            <a:r>
              <a:rPr lang="en-US" sz="1350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에게 넘겨줍니다:</a:t>
            </a:r>
            <a:endParaRPr sz="1350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50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g155bb4b16ad_0_7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155bb4b16ad_0_6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6" name="Google Shape;146;g155bb4b16ad_0_6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decoder부분을 자세히 보겠습니다. 디코더도 크게 다르지는 않습니다.</a:t>
            </a:r>
            <a:endParaRPr sz="1350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그러나 사실 이 Attention메커니즘은 그렇게 유명하지 않았습니다. 그러다 Transformer라는 논문이 나오면서 NLP에 필수가 되게 됩니다.</a:t>
            </a:r>
            <a:endParaRPr/>
          </a:p>
        </p:txBody>
      </p:sp>
      <p:sp>
        <p:nvSpPr>
          <p:cNvPr id="147" name="Google Shape;147;g155bb4b16ad_0_6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55bb4b16ad_0_5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5" name="Google Shape;155;g155bb4b16ad_0_5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SzPts val="1100"/>
              <a:buNone/>
            </a:pPr>
            <a:r>
              <a:rPr lang="en-US" sz="1350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그래도 저희는 인공지능 학회이니 논문 base로 설명을 드리겠습니다. </a:t>
            </a:r>
            <a:endParaRPr sz="1350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SzPts val="1100"/>
              <a:buNone/>
            </a:pPr>
            <a:r>
              <a:rPr lang="en-US" sz="1350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Transformer 도입 부분에서는 Transformer 이전의 모델들은 RNN과 LSTM등이 메인으로 구성되어있고 Attention 메커니즘은 단지 이들을 Conjunction한 역할로 한정되어 있다고 합니다.</a:t>
            </a:r>
            <a:endParaRPr sz="1350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g155bb4b16ad_0_5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55c548f8e8_0_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7" name="Google Shape;167;g155c548f8e8_0_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SzPts val="1100"/>
              <a:buNone/>
            </a:pPr>
            <a:r>
              <a:rPr lang="en-US" sz="1350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그러나 이 모델들의 단점은 이전 상태인 ht-1을 받아야 현재 상태인 ht가 진행되기 때문에 Sequential한 문제가 있습니다. 문장이 길어지면 길어질수록 메모리를 과도하게 소모해 이를 해결하려는 여러가지 방법이 있었지만 Sequential한 문제를 해결하지는 못했다고 합니다.</a:t>
            </a:r>
            <a:endParaRPr sz="1350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g155c548f8e8_0_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6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6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/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18" name="Google Shape;18;p6"/>
          <p:cNvSpPr txBox="1"/>
          <p:nvPr>
            <p:ph idx="10" type="dt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" name="Google Shape;19;p6"/>
          <p:cNvSpPr txBox="1"/>
          <p:nvPr>
            <p:ph idx="11" type="ftr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6"/>
          <p:cNvSpPr txBox="1"/>
          <p:nvPr>
            <p:ph idx="12" type="sldNum"/>
          </p:nvPr>
        </p:nvSpPr>
        <p:spPr>
          <a:xfrm>
            <a:off x="9318186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/>
          <p:nvPr>
            <p:ph type="title"/>
          </p:nvPr>
        </p:nvSpPr>
        <p:spPr>
          <a:xfrm>
            <a:off x="956272" y="365127"/>
            <a:ext cx="10335491" cy="11311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5"/>
          <p:cNvSpPr txBox="1"/>
          <p:nvPr>
            <p:ph idx="1" type="body"/>
          </p:nvPr>
        </p:nvSpPr>
        <p:spPr>
          <a:xfrm rot="5400000">
            <a:off x="3979367" y="-1197470"/>
            <a:ext cx="4351338" cy="103975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15"/>
          <p:cNvSpPr txBox="1"/>
          <p:nvPr>
            <p:ph idx="10" type="dt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6" name="Google Shape;76;p15"/>
          <p:cNvSpPr txBox="1"/>
          <p:nvPr>
            <p:ph idx="11" type="ftr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5"/>
          <p:cNvSpPr txBox="1"/>
          <p:nvPr>
            <p:ph idx="12" type="sldNum"/>
          </p:nvPr>
        </p:nvSpPr>
        <p:spPr>
          <a:xfrm>
            <a:off x="9318186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/>
          <p:nvPr>
            <p:ph type="title"/>
          </p:nvPr>
        </p:nvSpPr>
        <p:spPr>
          <a:xfrm rot="5400000">
            <a:off x="7133432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6"/>
          <p:cNvSpPr txBox="1"/>
          <p:nvPr>
            <p:ph idx="1" type="body"/>
          </p:nvPr>
        </p:nvSpPr>
        <p:spPr>
          <a:xfrm rot="5400000">
            <a:off x="1799432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16"/>
          <p:cNvSpPr txBox="1"/>
          <p:nvPr>
            <p:ph idx="10" type="dt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" name="Google Shape;82;p16"/>
          <p:cNvSpPr txBox="1"/>
          <p:nvPr>
            <p:ph idx="11" type="ftr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6"/>
          <p:cNvSpPr txBox="1"/>
          <p:nvPr>
            <p:ph idx="12" type="sldNum"/>
          </p:nvPr>
        </p:nvSpPr>
        <p:spPr>
          <a:xfrm>
            <a:off x="9318186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7"/>
          <p:cNvSpPr txBox="1"/>
          <p:nvPr>
            <p:ph type="title"/>
          </p:nvPr>
        </p:nvSpPr>
        <p:spPr>
          <a:xfrm>
            <a:off x="435572" y="365128"/>
            <a:ext cx="11248428" cy="7016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7"/>
          <p:cNvSpPr txBox="1"/>
          <p:nvPr>
            <p:ph idx="1" type="body"/>
          </p:nvPr>
        </p:nvSpPr>
        <p:spPr>
          <a:xfrm>
            <a:off x="435572" y="1416772"/>
            <a:ext cx="11248428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7"/>
          <p:cNvSpPr txBox="1"/>
          <p:nvPr>
            <p:ph idx="11" type="ftr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7"/>
          <p:cNvSpPr txBox="1"/>
          <p:nvPr>
            <p:ph idx="12" type="sldNum"/>
          </p:nvPr>
        </p:nvSpPr>
        <p:spPr>
          <a:xfrm>
            <a:off x="9318186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6" name="Google Shape;26;p7"/>
          <p:cNvCxnSpPr/>
          <p:nvPr/>
        </p:nvCxnSpPr>
        <p:spPr>
          <a:xfrm>
            <a:off x="431800" y="1089890"/>
            <a:ext cx="11252200" cy="0"/>
          </a:xfrm>
          <a:prstGeom prst="straightConnector1">
            <a:avLst/>
          </a:prstGeom>
          <a:noFill/>
          <a:ln cap="flat" cmpd="sng" w="38100">
            <a:solidFill>
              <a:srgbClr val="A0332D"/>
            </a:solidFill>
            <a:prstDash val="solid"/>
            <a:miter lim="8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"/>
          <p:cNvSpPr txBox="1"/>
          <p:nvPr>
            <p:ph type="title"/>
          </p:nvPr>
        </p:nvSpPr>
        <p:spPr>
          <a:xfrm>
            <a:off x="831851" y="1709740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8"/>
          <p:cNvSpPr txBox="1"/>
          <p:nvPr>
            <p:ph idx="1" type="body"/>
          </p:nvPr>
        </p:nvSpPr>
        <p:spPr>
          <a:xfrm>
            <a:off x="831851" y="4589465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35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8"/>
          <p:cNvSpPr txBox="1"/>
          <p:nvPr>
            <p:ph idx="10" type="dt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" name="Google Shape;31;p8"/>
          <p:cNvSpPr txBox="1"/>
          <p:nvPr>
            <p:ph idx="11" type="ftr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8"/>
          <p:cNvSpPr txBox="1"/>
          <p:nvPr>
            <p:ph idx="12" type="sldNum"/>
          </p:nvPr>
        </p:nvSpPr>
        <p:spPr>
          <a:xfrm>
            <a:off x="9318186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9"/>
          <p:cNvSpPr txBox="1"/>
          <p:nvPr>
            <p:ph type="title"/>
          </p:nvPr>
        </p:nvSpPr>
        <p:spPr>
          <a:xfrm>
            <a:off x="956272" y="365127"/>
            <a:ext cx="10335491" cy="11311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9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9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9"/>
          <p:cNvSpPr txBox="1"/>
          <p:nvPr>
            <p:ph idx="10" type="dt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" name="Google Shape;38;p9"/>
          <p:cNvSpPr txBox="1"/>
          <p:nvPr>
            <p:ph idx="11" type="ftr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9"/>
          <p:cNvSpPr txBox="1"/>
          <p:nvPr>
            <p:ph idx="12" type="sldNum"/>
          </p:nvPr>
        </p:nvSpPr>
        <p:spPr>
          <a:xfrm>
            <a:off x="9318186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0"/>
          <p:cNvSpPr txBox="1"/>
          <p:nvPr>
            <p:ph type="title"/>
          </p:nvPr>
        </p:nvSpPr>
        <p:spPr>
          <a:xfrm>
            <a:off x="839788" y="365127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839789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b="1" sz="1350"/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43" name="Google Shape;43;p10"/>
          <p:cNvSpPr txBox="1"/>
          <p:nvPr>
            <p:ph idx="2" type="body"/>
          </p:nvPr>
        </p:nvSpPr>
        <p:spPr>
          <a:xfrm>
            <a:off x="839789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10"/>
          <p:cNvSpPr txBox="1"/>
          <p:nvPr>
            <p:ph idx="3" type="body"/>
          </p:nvPr>
        </p:nvSpPr>
        <p:spPr>
          <a:xfrm>
            <a:off x="6172201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b="1" sz="1350"/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45" name="Google Shape;45;p10"/>
          <p:cNvSpPr txBox="1"/>
          <p:nvPr>
            <p:ph idx="4" type="body"/>
          </p:nvPr>
        </p:nvSpPr>
        <p:spPr>
          <a:xfrm>
            <a:off x="6172201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10"/>
          <p:cNvSpPr txBox="1"/>
          <p:nvPr>
            <p:ph idx="10" type="dt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" name="Google Shape;47;p10"/>
          <p:cNvSpPr txBox="1"/>
          <p:nvPr>
            <p:ph idx="11" type="ftr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9318186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type="title"/>
          </p:nvPr>
        </p:nvSpPr>
        <p:spPr>
          <a:xfrm>
            <a:off x="956272" y="365127"/>
            <a:ext cx="10335491" cy="11311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1"/>
          <p:cNvSpPr txBox="1"/>
          <p:nvPr>
            <p:ph idx="10" type="dt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" name="Google Shape;52;p11"/>
          <p:cNvSpPr txBox="1"/>
          <p:nvPr>
            <p:ph idx="11" type="ftr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1"/>
          <p:cNvSpPr txBox="1"/>
          <p:nvPr>
            <p:ph idx="12" type="sldNum"/>
          </p:nvPr>
        </p:nvSpPr>
        <p:spPr>
          <a:xfrm>
            <a:off x="9318186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2"/>
          <p:cNvSpPr txBox="1"/>
          <p:nvPr>
            <p:ph idx="10" type="dt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6" name="Google Shape;56;p12"/>
          <p:cNvSpPr txBox="1"/>
          <p:nvPr>
            <p:ph idx="11" type="ftr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12"/>
          <p:cNvSpPr txBox="1"/>
          <p:nvPr>
            <p:ph idx="12" type="sldNum"/>
          </p:nvPr>
        </p:nvSpPr>
        <p:spPr>
          <a:xfrm>
            <a:off x="9318186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3"/>
          <p:cNvSpPr txBox="1"/>
          <p:nvPr>
            <p:ph idx="1" type="body"/>
          </p:nvPr>
        </p:nvSpPr>
        <p:spPr>
          <a:xfrm>
            <a:off x="5183188" y="987427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6195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2385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indent="-32385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indent="-32385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61" name="Google Shape;61;p13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/>
        </p:txBody>
      </p:sp>
      <p:sp>
        <p:nvSpPr>
          <p:cNvPr id="62" name="Google Shape;62;p13"/>
          <p:cNvSpPr txBox="1"/>
          <p:nvPr>
            <p:ph idx="10" type="dt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" name="Google Shape;63;p13"/>
          <p:cNvSpPr txBox="1"/>
          <p:nvPr>
            <p:ph idx="11" type="ftr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3"/>
          <p:cNvSpPr txBox="1"/>
          <p:nvPr>
            <p:ph idx="12" type="sldNum"/>
          </p:nvPr>
        </p:nvSpPr>
        <p:spPr>
          <a:xfrm>
            <a:off x="9318186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4"/>
          <p:cNvSpPr/>
          <p:nvPr>
            <p:ph idx="2" type="pic"/>
          </p:nvPr>
        </p:nvSpPr>
        <p:spPr>
          <a:xfrm>
            <a:off x="5183188" y="987427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4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/>
        </p:txBody>
      </p:sp>
      <p:sp>
        <p:nvSpPr>
          <p:cNvPr id="69" name="Google Shape;69;p14"/>
          <p:cNvSpPr txBox="1"/>
          <p:nvPr>
            <p:ph idx="10" type="dt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" name="Google Shape;70;p14"/>
          <p:cNvSpPr txBox="1"/>
          <p:nvPr>
            <p:ph idx="11" type="ftr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4"/>
          <p:cNvSpPr txBox="1"/>
          <p:nvPr>
            <p:ph idx="12" type="sldNum"/>
          </p:nvPr>
        </p:nvSpPr>
        <p:spPr>
          <a:xfrm>
            <a:off x="9318186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5"/>
          <p:cNvSpPr txBox="1"/>
          <p:nvPr>
            <p:ph type="title"/>
          </p:nvPr>
        </p:nvSpPr>
        <p:spPr>
          <a:xfrm>
            <a:off x="956272" y="365127"/>
            <a:ext cx="10335491" cy="11311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5"/>
          <p:cNvSpPr txBox="1"/>
          <p:nvPr>
            <p:ph idx="1" type="body"/>
          </p:nvPr>
        </p:nvSpPr>
        <p:spPr>
          <a:xfrm>
            <a:off x="956272" y="1825625"/>
            <a:ext cx="10397528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5"/>
          <p:cNvSpPr txBox="1"/>
          <p:nvPr>
            <p:ph idx="11" type="ftr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5"/>
          <p:cNvSpPr txBox="1"/>
          <p:nvPr>
            <p:ph idx="12" type="sldNum"/>
          </p:nvPr>
        </p:nvSpPr>
        <p:spPr>
          <a:xfrm>
            <a:off x="9318186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4" name="Google Shape;14;p5"/>
          <p:cNvPicPr preferRelativeResize="0"/>
          <p:nvPr/>
        </p:nvPicPr>
        <p:blipFill rotWithShape="1">
          <a:blip r:embed="rId1">
            <a:alphaModFix/>
          </a:blip>
          <a:srcRect b="33612" l="31720" r="29199" t="37530"/>
          <a:stretch/>
        </p:blipFill>
        <p:spPr>
          <a:xfrm>
            <a:off x="130614" y="6117747"/>
            <a:ext cx="839203" cy="64327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3.png"/><Relationship Id="rId4" Type="http://schemas.openxmlformats.org/officeDocument/2006/relationships/image" Target="../media/image2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3.png"/><Relationship Id="rId4" Type="http://schemas.openxmlformats.org/officeDocument/2006/relationships/image" Target="../media/image2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Relationship Id="rId4" Type="http://schemas.openxmlformats.org/officeDocument/2006/relationships/image" Target="../media/image1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8.png"/><Relationship Id="rId4" Type="http://schemas.openxmlformats.org/officeDocument/2006/relationships/image" Target="../media/image2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8.png"/><Relationship Id="rId4" Type="http://schemas.openxmlformats.org/officeDocument/2006/relationships/image" Target="../media/image2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7.gif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hyperlink" Target="http://drive.google.com/file/d/15rn6EzDmsOKNr4Y49sxrPM0Jq6ztm56m/view" TargetMode="External"/><Relationship Id="rId4" Type="http://schemas.openxmlformats.org/officeDocument/2006/relationships/image" Target="../media/image1.png"/><Relationship Id="rId5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hyperlink" Target="http://drive.google.com/file/d/1o1o2bEIQhlt4zl8Va_FSnB7dHtukizUl/view" TargetMode="External"/><Relationship Id="rId4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hyperlink" Target="http://drive.google.com/file/d/1vN1AzMXu8LL5PLB8TQgQ89jtbKhYZWEy/view" TargetMode="External"/><Relationship Id="rId4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hyperlink" Target="http://drive.google.com/file/d/124xVTsBZPRORQP2lO2WASJSnpetUxS5L/view" TargetMode="External"/><Relationship Id="rId4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Relationship Id="rId4" Type="http://schemas.openxmlformats.org/officeDocument/2006/relationships/image" Target="../media/image1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"/>
          <p:cNvPicPr preferRelativeResize="0"/>
          <p:nvPr/>
        </p:nvPicPr>
        <p:blipFill rotWithShape="1">
          <a:blip r:embed="rId3">
            <a:alphaModFix/>
          </a:blip>
          <a:srcRect b="33612" l="31720" r="29199" t="37530"/>
          <a:stretch/>
        </p:blipFill>
        <p:spPr>
          <a:xfrm>
            <a:off x="130614" y="6117747"/>
            <a:ext cx="839203" cy="64327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"/>
          <p:cNvSpPr txBox="1"/>
          <p:nvPr>
            <p:ph idx="12" type="sldNum"/>
          </p:nvPr>
        </p:nvSpPr>
        <p:spPr>
          <a:xfrm>
            <a:off x="9318186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1" name="Google Shape;91;p1"/>
          <p:cNvGrpSpPr/>
          <p:nvPr/>
        </p:nvGrpSpPr>
        <p:grpSpPr>
          <a:xfrm>
            <a:off x="846310" y="2373824"/>
            <a:ext cx="10712700" cy="2831055"/>
            <a:chOff x="804283" y="3990838"/>
            <a:chExt cx="10712700" cy="2080861"/>
          </a:xfrm>
        </p:grpSpPr>
        <p:cxnSp>
          <p:nvCxnSpPr>
            <p:cNvPr id="92" name="Google Shape;92;p1"/>
            <p:cNvCxnSpPr/>
            <p:nvPr/>
          </p:nvCxnSpPr>
          <p:spPr>
            <a:xfrm>
              <a:off x="804283" y="4397276"/>
              <a:ext cx="10527398" cy="0"/>
            </a:xfrm>
            <a:prstGeom prst="straightConnector1">
              <a:avLst/>
            </a:prstGeom>
            <a:noFill/>
            <a:ln cap="flat" cmpd="sng" w="38100">
              <a:solidFill>
                <a:srgbClr val="A0332D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  <p:sp>
          <p:nvSpPr>
            <p:cNvPr id="93" name="Google Shape;93;p1"/>
            <p:cNvSpPr txBox="1"/>
            <p:nvPr/>
          </p:nvSpPr>
          <p:spPr>
            <a:xfrm>
              <a:off x="804283" y="3990838"/>
              <a:ext cx="10712700" cy="38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Attention Is All You Need!</a:t>
              </a:r>
              <a:endParaRPr b="1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" name="Google Shape;94;p1"/>
            <p:cNvSpPr txBox="1"/>
            <p:nvPr/>
          </p:nvSpPr>
          <p:spPr>
            <a:xfrm>
              <a:off x="9816458" y="4962899"/>
              <a:ext cx="1515300" cy="1108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Name</a:t>
              </a:r>
              <a:endParaRPr/>
            </a:p>
            <a:p>
              <a:pPr indent="0" lvl="0" marL="0" marR="0" rtl="0" algn="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권혁산</a:t>
              </a:r>
              <a:endParaRPr/>
            </a:p>
            <a:p>
              <a:pPr indent="0" lvl="0" marL="0" marR="0" rtl="0" algn="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Study Group</a:t>
              </a:r>
              <a:endParaRPr/>
            </a:p>
            <a:p>
              <a:pPr indent="0" lvl="0" marL="0" marR="0" rtl="0" algn="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2022/09/20</a:t>
              </a:r>
              <a:endPara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55bb4b16ad_0_51"/>
          <p:cNvSpPr txBox="1"/>
          <p:nvPr>
            <p:ph idx="1" type="body"/>
          </p:nvPr>
        </p:nvSpPr>
        <p:spPr>
          <a:xfrm>
            <a:off x="435572" y="1253331"/>
            <a:ext cx="103974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1714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183" name="Google Shape;183;g155bb4b16ad_0_51"/>
          <p:cNvSpPr txBox="1"/>
          <p:nvPr>
            <p:ph idx="12" type="sldNum"/>
          </p:nvPr>
        </p:nvSpPr>
        <p:spPr>
          <a:xfrm>
            <a:off x="9318186" y="6356352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4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g155bb4b16ad_0_51"/>
          <p:cNvSpPr txBox="1"/>
          <p:nvPr>
            <p:ph type="title"/>
          </p:nvPr>
        </p:nvSpPr>
        <p:spPr>
          <a:xfrm>
            <a:off x="435572" y="365128"/>
            <a:ext cx="11248500" cy="7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3600"/>
              <a:t>Model Architecture</a:t>
            </a:r>
            <a:endParaRPr b="1" sz="3600"/>
          </a:p>
        </p:txBody>
      </p:sp>
      <p:pic>
        <p:nvPicPr>
          <p:cNvPr id="185" name="Google Shape;185;g155bb4b16ad_0_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34650" y="1253325"/>
            <a:ext cx="4250346" cy="53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55c548f8e8_0_29"/>
          <p:cNvSpPr txBox="1"/>
          <p:nvPr>
            <p:ph idx="1" type="body"/>
          </p:nvPr>
        </p:nvSpPr>
        <p:spPr>
          <a:xfrm>
            <a:off x="435572" y="1253331"/>
            <a:ext cx="103974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1714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192" name="Google Shape;192;g155c548f8e8_0_29"/>
          <p:cNvSpPr txBox="1"/>
          <p:nvPr>
            <p:ph idx="12" type="sldNum"/>
          </p:nvPr>
        </p:nvSpPr>
        <p:spPr>
          <a:xfrm>
            <a:off x="9318186" y="6356352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4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g155c548f8e8_0_29"/>
          <p:cNvSpPr txBox="1"/>
          <p:nvPr>
            <p:ph type="title"/>
          </p:nvPr>
        </p:nvSpPr>
        <p:spPr>
          <a:xfrm>
            <a:off x="435572" y="365128"/>
            <a:ext cx="11248500" cy="7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3600"/>
              <a:t>Encoder</a:t>
            </a:r>
            <a:endParaRPr b="1" sz="3600"/>
          </a:p>
        </p:txBody>
      </p:sp>
      <p:pic>
        <p:nvPicPr>
          <p:cNvPr id="194" name="Google Shape;194;g155c548f8e8_0_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1913" y="1489125"/>
            <a:ext cx="8004725" cy="4867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55c548f8e8_0_38"/>
          <p:cNvSpPr txBox="1"/>
          <p:nvPr>
            <p:ph idx="1" type="body"/>
          </p:nvPr>
        </p:nvSpPr>
        <p:spPr>
          <a:xfrm>
            <a:off x="196175" y="2089100"/>
            <a:ext cx="17568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1714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병렬처리 가능</a:t>
            </a:r>
            <a:endParaRPr sz="1400"/>
          </a:p>
        </p:txBody>
      </p:sp>
      <p:sp>
        <p:nvSpPr>
          <p:cNvPr id="201" name="Google Shape;201;g155c548f8e8_0_38"/>
          <p:cNvSpPr txBox="1"/>
          <p:nvPr>
            <p:ph idx="12" type="sldNum"/>
          </p:nvPr>
        </p:nvSpPr>
        <p:spPr>
          <a:xfrm>
            <a:off x="9318186" y="6356352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4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g155c548f8e8_0_38"/>
          <p:cNvSpPr txBox="1"/>
          <p:nvPr>
            <p:ph type="title"/>
          </p:nvPr>
        </p:nvSpPr>
        <p:spPr>
          <a:xfrm>
            <a:off x="435572" y="365128"/>
            <a:ext cx="11248500" cy="7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3600"/>
              <a:t>Encoder</a:t>
            </a:r>
            <a:endParaRPr b="1" sz="3600"/>
          </a:p>
        </p:txBody>
      </p:sp>
      <p:pic>
        <p:nvPicPr>
          <p:cNvPr id="203" name="Google Shape;203;g155c548f8e8_0_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1913" y="1489125"/>
            <a:ext cx="8004725" cy="48672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4" name="Google Shape;204;g155c548f8e8_0_38"/>
          <p:cNvCxnSpPr/>
          <p:nvPr/>
        </p:nvCxnSpPr>
        <p:spPr>
          <a:xfrm>
            <a:off x="1134575" y="2365325"/>
            <a:ext cx="1480800" cy="653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155bb4b16ad_0_44"/>
          <p:cNvSpPr txBox="1"/>
          <p:nvPr>
            <p:ph idx="1" type="body"/>
          </p:nvPr>
        </p:nvSpPr>
        <p:spPr>
          <a:xfrm>
            <a:off x="435572" y="1253331"/>
            <a:ext cx="103974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“그 동물은 길을 건너지 않았다 왜냐하면 그것은 너무 피곤했기 때문이다”</a:t>
            </a:r>
            <a:endParaRPr sz="1400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이 문장에서 “그것”은 무엇일까?</a:t>
            </a:r>
            <a:endParaRPr sz="1400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50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1714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211" name="Google Shape;211;g155bb4b16ad_0_44"/>
          <p:cNvSpPr txBox="1"/>
          <p:nvPr>
            <p:ph idx="12" type="sldNum"/>
          </p:nvPr>
        </p:nvSpPr>
        <p:spPr>
          <a:xfrm>
            <a:off x="9318186" y="6356352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4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Google Shape;212;g155bb4b16ad_0_44"/>
          <p:cNvSpPr txBox="1"/>
          <p:nvPr>
            <p:ph type="title"/>
          </p:nvPr>
        </p:nvSpPr>
        <p:spPr>
          <a:xfrm>
            <a:off x="435572" y="365128"/>
            <a:ext cx="11248500" cy="7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3600"/>
              <a:t>Self-Attention</a:t>
            </a:r>
            <a:endParaRPr b="1" sz="3600"/>
          </a:p>
        </p:txBody>
      </p:sp>
      <p:pic>
        <p:nvPicPr>
          <p:cNvPr id="213" name="Google Shape;213;g155bb4b16ad_0_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06750" y="2192850"/>
            <a:ext cx="3906150" cy="369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55c548f8e8_0_47"/>
          <p:cNvSpPr txBox="1"/>
          <p:nvPr>
            <p:ph idx="1" type="body"/>
          </p:nvPr>
        </p:nvSpPr>
        <p:spPr>
          <a:xfrm>
            <a:off x="435572" y="1253331"/>
            <a:ext cx="103974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1714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220" name="Google Shape;220;g155c548f8e8_0_47"/>
          <p:cNvSpPr txBox="1"/>
          <p:nvPr>
            <p:ph idx="12" type="sldNum"/>
          </p:nvPr>
        </p:nvSpPr>
        <p:spPr>
          <a:xfrm>
            <a:off x="9318186" y="6356352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4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" name="Google Shape;221;g155c548f8e8_0_47"/>
          <p:cNvSpPr txBox="1"/>
          <p:nvPr>
            <p:ph type="title"/>
          </p:nvPr>
        </p:nvSpPr>
        <p:spPr>
          <a:xfrm>
            <a:off x="435572" y="365128"/>
            <a:ext cx="11248500" cy="7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3600"/>
              <a:t>Self-Attention</a:t>
            </a:r>
            <a:endParaRPr b="1" sz="3600"/>
          </a:p>
        </p:txBody>
      </p:sp>
      <p:pic>
        <p:nvPicPr>
          <p:cNvPr id="222" name="Google Shape;222;g155c548f8e8_0_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5636" y="1646225"/>
            <a:ext cx="6897282" cy="4351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55c548f8e8_0_54"/>
          <p:cNvSpPr txBox="1"/>
          <p:nvPr>
            <p:ph idx="1" type="body"/>
          </p:nvPr>
        </p:nvSpPr>
        <p:spPr>
          <a:xfrm>
            <a:off x="435572" y="1253331"/>
            <a:ext cx="103974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1714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229" name="Google Shape;229;g155c548f8e8_0_54"/>
          <p:cNvSpPr txBox="1"/>
          <p:nvPr>
            <p:ph idx="12" type="sldNum"/>
          </p:nvPr>
        </p:nvSpPr>
        <p:spPr>
          <a:xfrm>
            <a:off x="9318186" y="6356352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4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g155c548f8e8_0_54"/>
          <p:cNvSpPr txBox="1"/>
          <p:nvPr>
            <p:ph type="title"/>
          </p:nvPr>
        </p:nvSpPr>
        <p:spPr>
          <a:xfrm>
            <a:off x="435572" y="365128"/>
            <a:ext cx="11248500" cy="7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3600"/>
              <a:t>Self-Attention</a:t>
            </a:r>
            <a:endParaRPr b="1" sz="3600"/>
          </a:p>
        </p:txBody>
      </p:sp>
      <p:pic>
        <p:nvPicPr>
          <p:cNvPr id="231" name="Google Shape;231;g155c548f8e8_0_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3688" y="1724025"/>
            <a:ext cx="6524625" cy="3409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55c548f8e8_0_69"/>
          <p:cNvSpPr txBox="1"/>
          <p:nvPr>
            <p:ph idx="1" type="body"/>
          </p:nvPr>
        </p:nvSpPr>
        <p:spPr>
          <a:xfrm>
            <a:off x="435572" y="1253331"/>
            <a:ext cx="103974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1714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238" name="Google Shape;238;g155c548f8e8_0_69"/>
          <p:cNvSpPr txBox="1"/>
          <p:nvPr>
            <p:ph idx="12" type="sldNum"/>
          </p:nvPr>
        </p:nvSpPr>
        <p:spPr>
          <a:xfrm>
            <a:off x="9318186" y="6356352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4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" name="Google Shape;239;g155c548f8e8_0_69"/>
          <p:cNvSpPr txBox="1"/>
          <p:nvPr>
            <p:ph type="title"/>
          </p:nvPr>
        </p:nvSpPr>
        <p:spPr>
          <a:xfrm>
            <a:off x="435572" y="365128"/>
            <a:ext cx="11248500" cy="7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3600"/>
              <a:t>Self-Attention</a:t>
            </a:r>
            <a:endParaRPr b="1" sz="3600"/>
          </a:p>
        </p:txBody>
      </p:sp>
      <p:pic>
        <p:nvPicPr>
          <p:cNvPr id="240" name="Google Shape;240;g155c548f8e8_0_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2450" y="1463300"/>
            <a:ext cx="7203649" cy="4536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55c548f8e8_0_77"/>
          <p:cNvSpPr txBox="1"/>
          <p:nvPr>
            <p:ph idx="1" type="body"/>
          </p:nvPr>
        </p:nvSpPr>
        <p:spPr>
          <a:xfrm>
            <a:off x="435572" y="1253331"/>
            <a:ext cx="103974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1714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247" name="Google Shape;247;g155c548f8e8_0_77"/>
          <p:cNvSpPr txBox="1"/>
          <p:nvPr>
            <p:ph idx="12" type="sldNum"/>
          </p:nvPr>
        </p:nvSpPr>
        <p:spPr>
          <a:xfrm>
            <a:off x="9318186" y="6356352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4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g155c548f8e8_0_77"/>
          <p:cNvSpPr txBox="1"/>
          <p:nvPr>
            <p:ph type="title"/>
          </p:nvPr>
        </p:nvSpPr>
        <p:spPr>
          <a:xfrm>
            <a:off x="435572" y="365128"/>
            <a:ext cx="11248500" cy="7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3600"/>
              <a:t>Self-Attention</a:t>
            </a:r>
            <a:endParaRPr b="1" sz="3600"/>
          </a:p>
        </p:txBody>
      </p:sp>
      <p:pic>
        <p:nvPicPr>
          <p:cNvPr id="249" name="Google Shape;249;g155c548f8e8_0_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3086" y="1253325"/>
            <a:ext cx="5042375" cy="4792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155c548f8e8_0_90"/>
          <p:cNvSpPr txBox="1"/>
          <p:nvPr>
            <p:ph idx="1" type="body"/>
          </p:nvPr>
        </p:nvSpPr>
        <p:spPr>
          <a:xfrm>
            <a:off x="435572" y="1253331"/>
            <a:ext cx="103974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1714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256" name="Google Shape;256;g155c548f8e8_0_90"/>
          <p:cNvSpPr txBox="1"/>
          <p:nvPr>
            <p:ph idx="12" type="sldNum"/>
          </p:nvPr>
        </p:nvSpPr>
        <p:spPr>
          <a:xfrm>
            <a:off x="9318186" y="6356352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4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Google Shape;257;g155c548f8e8_0_90"/>
          <p:cNvSpPr txBox="1"/>
          <p:nvPr>
            <p:ph type="title"/>
          </p:nvPr>
        </p:nvSpPr>
        <p:spPr>
          <a:xfrm>
            <a:off x="435572" y="365128"/>
            <a:ext cx="11248500" cy="7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3600"/>
              <a:t>Self-Attention</a:t>
            </a:r>
            <a:endParaRPr b="1" sz="3600"/>
          </a:p>
        </p:txBody>
      </p:sp>
      <p:pic>
        <p:nvPicPr>
          <p:cNvPr id="258" name="Google Shape;258;g155c548f8e8_0_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73963" y="1372394"/>
            <a:ext cx="4720625" cy="85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g155c548f8e8_0_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26025" y="2423850"/>
            <a:ext cx="7267575" cy="327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155c548f8e8_0_100"/>
          <p:cNvSpPr txBox="1"/>
          <p:nvPr>
            <p:ph idx="1" type="body"/>
          </p:nvPr>
        </p:nvSpPr>
        <p:spPr>
          <a:xfrm>
            <a:off x="435572" y="1253331"/>
            <a:ext cx="103974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1714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266" name="Google Shape;266;g155c548f8e8_0_100"/>
          <p:cNvSpPr txBox="1"/>
          <p:nvPr>
            <p:ph idx="12" type="sldNum"/>
          </p:nvPr>
        </p:nvSpPr>
        <p:spPr>
          <a:xfrm>
            <a:off x="9318186" y="6356352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4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7" name="Google Shape;267;g155c548f8e8_0_100"/>
          <p:cNvSpPr txBox="1"/>
          <p:nvPr>
            <p:ph type="title"/>
          </p:nvPr>
        </p:nvSpPr>
        <p:spPr>
          <a:xfrm>
            <a:off x="435572" y="365128"/>
            <a:ext cx="11248500" cy="7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3600"/>
              <a:t>Multi-headed Attention</a:t>
            </a:r>
            <a:endParaRPr b="1" sz="3600"/>
          </a:p>
        </p:txBody>
      </p:sp>
      <p:pic>
        <p:nvPicPr>
          <p:cNvPr id="268" name="Google Shape;268;g155c548f8e8_0_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250" y="1673025"/>
            <a:ext cx="7364440" cy="435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g155c548f8e8_0_1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37700" y="2638431"/>
            <a:ext cx="4523671" cy="214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"/>
          <p:cNvSpPr txBox="1"/>
          <p:nvPr>
            <p:ph idx="1" type="body"/>
          </p:nvPr>
        </p:nvSpPr>
        <p:spPr>
          <a:xfrm>
            <a:off x="1777600" y="5604601"/>
            <a:ext cx="2907900" cy="10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17145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Very Hard</a:t>
            </a:r>
            <a:endParaRPr sz="2400"/>
          </a:p>
        </p:txBody>
      </p:sp>
      <p:sp>
        <p:nvSpPr>
          <p:cNvPr id="101" name="Google Shape;101;p2"/>
          <p:cNvSpPr txBox="1"/>
          <p:nvPr>
            <p:ph idx="12" type="sldNum"/>
          </p:nvPr>
        </p:nvSpPr>
        <p:spPr>
          <a:xfrm>
            <a:off x="9318186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4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2"/>
          <p:cNvSpPr txBox="1"/>
          <p:nvPr>
            <p:ph type="title"/>
          </p:nvPr>
        </p:nvSpPr>
        <p:spPr>
          <a:xfrm>
            <a:off x="435572" y="365128"/>
            <a:ext cx="11248428" cy="7016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2800"/>
              <a:t>Attention Is All You Need!</a:t>
            </a:r>
            <a:endParaRPr b="1" sz="3600"/>
          </a:p>
        </p:txBody>
      </p:sp>
      <p:pic>
        <p:nvPicPr>
          <p:cNvPr id="103" name="Google Shape;103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45332" y="1397538"/>
            <a:ext cx="3027909" cy="4062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78974" y="1397537"/>
            <a:ext cx="3160625" cy="4062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9425" y="1253412"/>
            <a:ext cx="3351819" cy="4351199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2"/>
          <p:cNvSpPr txBox="1"/>
          <p:nvPr>
            <p:ph idx="1" type="body"/>
          </p:nvPr>
        </p:nvSpPr>
        <p:spPr>
          <a:xfrm>
            <a:off x="6578975" y="5612876"/>
            <a:ext cx="2907900" cy="10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17145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Very Easy</a:t>
            </a:r>
            <a:endParaRPr sz="24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155c548f8e8_0_113"/>
          <p:cNvSpPr txBox="1"/>
          <p:nvPr>
            <p:ph idx="1" type="body"/>
          </p:nvPr>
        </p:nvSpPr>
        <p:spPr>
          <a:xfrm>
            <a:off x="435572" y="1253331"/>
            <a:ext cx="103974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1714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276" name="Google Shape;276;g155c548f8e8_0_113"/>
          <p:cNvSpPr txBox="1"/>
          <p:nvPr>
            <p:ph idx="12" type="sldNum"/>
          </p:nvPr>
        </p:nvSpPr>
        <p:spPr>
          <a:xfrm>
            <a:off x="9318186" y="6356352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4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7" name="Google Shape;277;g155c548f8e8_0_113"/>
          <p:cNvSpPr txBox="1"/>
          <p:nvPr>
            <p:ph type="title"/>
          </p:nvPr>
        </p:nvSpPr>
        <p:spPr>
          <a:xfrm>
            <a:off x="435572" y="365128"/>
            <a:ext cx="11248500" cy="7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3600"/>
              <a:t>Multi-headed Attention</a:t>
            </a:r>
            <a:endParaRPr b="1" sz="3600"/>
          </a:p>
        </p:txBody>
      </p:sp>
      <p:pic>
        <p:nvPicPr>
          <p:cNvPr id="278" name="Google Shape;278;g155c548f8e8_0_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1225" y="1402050"/>
            <a:ext cx="9329556" cy="522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155c548f8e8_0_123"/>
          <p:cNvSpPr txBox="1"/>
          <p:nvPr>
            <p:ph idx="1" type="body"/>
          </p:nvPr>
        </p:nvSpPr>
        <p:spPr>
          <a:xfrm>
            <a:off x="435572" y="1253331"/>
            <a:ext cx="103974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1714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285" name="Google Shape;285;g155c548f8e8_0_123"/>
          <p:cNvSpPr txBox="1"/>
          <p:nvPr>
            <p:ph idx="12" type="sldNum"/>
          </p:nvPr>
        </p:nvSpPr>
        <p:spPr>
          <a:xfrm>
            <a:off x="9318186" y="6356352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4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6" name="Google Shape;286;g155c548f8e8_0_123"/>
          <p:cNvSpPr txBox="1"/>
          <p:nvPr>
            <p:ph type="title"/>
          </p:nvPr>
        </p:nvSpPr>
        <p:spPr>
          <a:xfrm>
            <a:off x="435572" y="365128"/>
            <a:ext cx="11248500" cy="7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3600"/>
              <a:t>Multi-headed Attention</a:t>
            </a:r>
            <a:endParaRPr b="1" sz="3600"/>
          </a:p>
        </p:txBody>
      </p:sp>
      <p:pic>
        <p:nvPicPr>
          <p:cNvPr id="287" name="Google Shape;287;g155c548f8e8_0_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10025" y="1547813"/>
            <a:ext cx="4171950" cy="376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155c548f8e8_0_141"/>
          <p:cNvSpPr txBox="1"/>
          <p:nvPr>
            <p:ph idx="1" type="body"/>
          </p:nvPr>
        </p:nvSpPr>
        <p:spPr>
          <a:xfrm>
            <a:off x="1268375" y="4386854"/>
            <a:ext cx="9582900" cy="13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1714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RNN과 CNN을 사용하지 않아 단어들의 순서에 대해 고려를 하지 못함.</a:t>
            </a:r>
            <a:endParaRPr sz="2400"/>
          </a:p>
          <a:p>
            <a:pPr indent="0" lvl="0" marL="1714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→이를 Positional Encoding으로 해결함.</a:t>
            </a:r>
            <a:endParaRPr sz="2400"/>
          </a:p>
        </p:txBody>
      </p:sp>
      <p:sp>
        <p:nvSpPr>
          <p:cNvPr id="294" name="Google Shape;294;g155c548f8e8_0_141"/>
          <p:cNvSpPr txBox="1"/>
          <p:nvPr>
            <p:ph idx="12" type="sldNum"/>
          </p:nvPr>
        </p:nvSpPr>
        <p:spPr>
          <a:xfrm>
            <a:off x="9318186" y="6356352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4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5" name="Google Shape;295;g155c548f8e8_0_141"/>
          <p:cNvSpPr txBox="1"/>
          <p:nvPr>
            <p:ph type="title"/>
          </p:nvPr>
        </p:nvSpPr>
        <p:spPr>
          <a:xfrm>
            <a:off x="435572" y="365128"/>
            <a:ext cx="11248500" cy="7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3600"/>
              <a:t>Positional Encoding</a:t>
            </a:r>
            <a:endParaRPr b="1" sz="3600"/>
          </a:p>
        </p:txBody>
      </p:sp>
      <p:pic>
        <p:nvPicPr>
          <p:cNvPr id="296" name="Google Shape;296;g155c548f8e8_0_1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79600" y="1392600"/>
            <a:ext cx="5429651" cy="2994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g155c548f8e8_0_1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51625" y="5314747"/>
            <a:ext cx="3488750" cy="954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155c548f8e8_0_154"/>
          <p:cNvSpPr txBox="1"/>
          <p:nvPr>
            <p:ph idx="1" type="body"/>
          </p:nvPr>
        </p:nvSpPr>
        <p:spPr>
          <a:xfrm>
            <a:off x="435572" y="1253331"/>
            <a:ext cx="103974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1714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304" name="Google Shape;304;g155c548f8e8_0_154"/>
          <p:cNvSpPr txBox="1"/>
          <p:nvPr>
            <p:ph idx="12" type="sldNum"/>
          </p:nvPr>
        </p:nvSpPr>
        <p:spPr>
          <a:xfrm>
            <a:off x="9318186" y="6356352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4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5" name="Google Shape;305;g155c548f8e8_0_154"/>
          <p:cNvSpPr txBox="1"/>
          <p:nvPr>
            <p:ph type="title"/>
          </p:nvPr>
        </p:nvSpPr>
        <p:spPr>
          <a:xfrm>
            <a:off x="435572" y="365128"/>
            <a:ext cx="11248500" cy="7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3600"/>
              <a:t>Positional Encoding</a:t>
            </a:r>
            <a:endParaRPr b="1" sz="3600"/>
          </a:p>
        </p:txBody>
      </p:sp>
      <p:pic>
        <p:nvPicPr>
          <p:cNvPr id="306" name="Google Shape;306;g155c548f8e8_0_1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79600" y="1392600"/>
            <a:ext cx="5429651" cy="2994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g155c548f8e8_0_1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02275" y="4386850"/>
            <a:ext cx="7515090" cy="2087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155c548f8e8_0_133"/>
          <p:cNvSpPr txBox="1"/>
          <p:nvPr>
            <p:ph idx="1" type="body"/>
          </p:nvPr>
        </p:nvSpPr>
        <p:spPr>
          <a:xfrm>
            <a:off x="435572" y="1253331"/>
            <a:ext cx="103974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1714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314" name="Google Shape;314;g155c548f8e8_0_133"/>
          <p:cNvSpPr txBox="1"/>
          <p:nvPr>
            <p:ph idx="12" type="sldNum"/>
          </p:nvPr>
        </p:nvSpPr>
        <p:spPr>
          <a:xfrm>
            <a:off x="9318186" y="6356352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4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5" name="Google Shape;315;g155c548f8e8_0_133"/>
          <p:cNvSpPr txBox="1"/>
          <p:nvPr>
            <p:ph type="title"/>
          </p:nvPr>
        </p:nvSpPr>
        <p:spPr>
          <a:xfrm>
            <a:off x="435572" y="365128"/>
            <a:ext cx="11248500" cy="7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3600"/>
              <a:t>Decoder</a:t>
            </a:r>
            <a:endParaRPr b="1" sz="3600"/>
          </a:p>
        </p:txBody>
      </p:sp>
      <p:pic>
        <p:nvPicPr>
          <p:cNvPr id="316" name="Google Shape;316;g155c548f8e8_0_1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9013" y="1336050"/>
            <a:ext cx="8259779" cy="4537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155c548f8e8_0_167"/>
          <p:cNvSpPr txBox="1"/>
          <p:nvPr>
            <p:ph idx="1" type="body"/>
          </p:nvPr>
        </p:nvSpPr>
        <p:spPr>
          <a:xfrm>
            <a:off x="9318176" y="1598075"/>
            <a:ext cx="2217600" cy="17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1714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Masked</a:t>
            </a:r>
            <a:endParaRPr sz="2400"/>
          </a:p>
          <a:p>
            <a:pPr indent="0" lvl="0" marL="1714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Multi-Head</a:t>
            </a:r>
            <a:endParaRPr sz="2400"/>
          </a:p>
          <a:p>
            <a:pPr indent="0" lvl="0" marL="1714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Attention</a:t>
            </a:r>
            <a:endParaRPr sz="2400"/>
          </a:p>
        </p:txBody>
      </p:sp>
      <p:sp>
        <p:nvSpPr>
          <p:cNvPr id="323" name="Google Shape;323;g155c548f8e8_0_167"/>
          <p:cNvSpPr txBox="1"/>
          <p:nvPr>
            <p:ph idx="12" type="sldNum"/>
          </p:nvPr>
        </p:nvSpPr>
        <p:spPr>
          <a:xfrm>
            <a:off x="9318186" y="6356352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4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4" name="Google Shape;324;g155c548f8e8_0_167"/>
          <p:cNvSpPr txBox="1"/>
          <p:nvPr>
            <p:ph type="title"/>
          </p:nvPr>
        </p:nvSpPr>
        <p:spPr>
          <a:xfrm>
            <a:off x="435572" y="365128"/>
            <a:ext cx="11248500" cy="7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3600"/>
              <a:t>Decoder</a:t>
            </a:r>
            <a:endParaRPr b="1" sz="3600"/>
          </a:p>
        </p:txBody>
      </p:sp>
      <p:pic>
        <p:nvPicPr>
          <p:cNvPr id="325" name="Google Shape;325;g155c548f8e8_0_1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34650" y="1253325"/>
            <a:ext cx="4250346" cy="533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6" name="Google Shape;326;g155c548f8e8_0_167"/>
          <p:cNvCxnSpPr/>
          <p:nvPr/>
        </p:nvCxnSpPr>
        <p:spPr>
          <a:xfrm flipH="1">
            <a:off x="7365175" y="3153775"/>
            <a:ext cx="1884600" cy="1326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155c548f8e8_0_180"/>
          <p:cNvSpPr txBox="1"/>
          <p:nvPr>
            <p:ph idx="12" type="sldNum"/>
          </p:nvPr>
        </p:nvSpPr>
        <p:spPr>
          <a:xfrm>
            <a:off x="9318186" y="6356352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4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3" name="Google Shape;333;g155c548f8e8_0_180"/>
          <p:cNvSpPr txBox="1"/>
          <p:nvPr>
            <p:ph type="title"/>
          </p:nvPr>
        </p:nvSpPr>
        <p:spPr>
          <a:xfrm>
            <a:off x="435572" y="365128"/>
            <a:ext cx="11248500" cy="7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3600"/>
              <a:t>Why Self-Attention?</a:t>
            </a:r>
            <a:endParaRPr b="1" sz="3600"/>
          </a:p>
        </p:txBody>
      </p:sp>
      <p:pic>
        <p:nvPicPr>
          <p:cNvPr id="334" name="Google Shape;334;g155c548f8e8_0_1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0300" y="1506773"/>
            <a:ext cx="8939050" cy="2787275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g155c548f8e8_0_180"/>
          <p:cNvSpPr txBox="1"/>
          <p:nvPr>
            <p:ph idx="1" type="body"/>
          </p:nvPr>
        </p:nvSpPr>
        <p:spPr>
          <a:xfrm>
            <a:off x="1439371" y="4454375"/>
            <a:ext cx="8939100" cy="17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000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첫째로는 Layer당 Computational complexity가 감소합니다.</a:t>
            </a:r>
            <a:endParaRPr sz="2000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000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둘째로는 병렬적으로 계산이 가능합니다.</a:t>
            </a:r>
            <a:endParaRPr sz="2000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000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마지막으로는 긴 거리의 dependency를 보이는 것에도 거리를 최소화 시킬수 있습니다.</a:t>
            </a:r>
            <a:endParaRPr sz="20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F332E"/>
        </a:solidFill>
      </p:bgPr>
    </p:bg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1" name="Google Shape;341;p4"/>
          <p:cNvPicPr preferRelativeResize="0"/>
          <p:nvPr/>
        </p:nvPicPr>
        <p:blipFill rotWithShape="1">
          <a:blip r:embed="rId3">
            <a:alphaModFix/>
          </a:blip>
          <a:srcRect b="33334" l="29629" r="26852" t="36852"/>
          <a:stretch/>
        </p:blipFill>
        <p:spPr>
          <a:xfrm>
            <a:off x="4938151" y="2788650"/>
            <a:ext cx="2315698" cy="1586500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4"/>
          <p:cNvSpPr/>
          <p:nvPr/>
        </p:nvSpPr>
        <p:spPr>
          <a:xfrm>
            <a:off x="42864" y="5114928"/>
            <a:ext cx="2128837" cy="1685925"/>
          </a:xfrm>
          <a:prstGeom prst="rect">
            <a:avLst/>
          </a:prstGeom>
          <a:solidFill>
            <a:srgbClr val="A0332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55bb4b16ad_0_10"/>
          <p:cNvSpPr txBox="1"/>
          <p:nvPr>
            <p:ph idx="1" type="body"/>
          </p:nvPr>
        </p:nvSpPr>
        <p:spPr>
          <a:xfrm>
            <a:off x="6858250" y="3497275"/>
            <a:ext cx="4649700" cy="21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/>
              <a:t>Word Embedding</a:t>
            </a:r>
            <a:endParaRPr b="1" sz="24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King - man + woman = queen</a:t>
            </a:r>
            <a:endParaRPr sz="24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여러 벡터로 표현해 나타낼수 있음</a:t>
            </a:r>
            <a:endParaRPr sz="2400"/>
          </a:p>
        </p:txBody>
      </p:sp>
      <p:sp>
        <p:nvSpPr>
          <p:cNvPr id="113" name="Google Shape;113;g155bb4b16ad_0_10"/>
          <p:cNvSpPr txBox="1"/>
          <p:nvPr>
            <p:ph idx="12" type="sldNum"/>
          </p:nvPr>
        </p:nvSpPr>
        <p:spPr>
          <a:xfrm>
            <a:off x="9318186" y="6356352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4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g155bb4b16ad_0_10"/>
          <p:cNvSpPr txBox="1"/>
          <p:nvPr>
            <p:ph type="title"/>
          </p:nvPr>
        </p:nvSpPr>
        <p:spPr>
          <a:xfrm>
            <a:off x="435572" y="365128"/>
            <a:ext cx="11248500" cy="7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2800"/>
              <a:t>Seq2Seq</a:t>
            </a:r>
            <a:endParaRPr b="1" sz="3600"/>
          </a:p>
        </p:txBody>
      </p:sp>
      <p:pic>
        <p:nvPicPr>
          <p:cNvPr id="115" name="Google Shape;115;g155bb4b16ad_0_10" title="seq2seq_3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5275" y="1664750"/>
            <a:ext cx="5253025" cy="393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g155bb4b16ad_0_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45425" y="1664750"/>
            <a:ext cx="4892850" cy="172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55bb4b16ad_0_26"/>
          <p:cNvSpPr txBox="1"/>
          <p:nvPr>
            <p:ph idx="1" type="body"/>
          </p:nvPr>
        </p:nvSpPr>
        <p:spPr>
          <a:xfrm>
            <a:off x="435572" y="1253331"/>
            <a:ext cx="103974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1714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123" name="Google Shape;123;g155bb4b16ad_0_26"/>
          <p:cNvSpPr txBox="1"/>
          <p:nvPr>
            <p:ph idx="12" type="sldNum"/>
          </p:nvPr>
        </p:nvSpPr>
        <p:spPr>
          <a:xfrm>
            <a:off x="9318186" y="6356352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4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g155bb4b16ad_0_26"/>
          <p:cNvSpPr txBox="1"/>
          <p:nvPr>
            <p:ph type="title"/>
          </p:nvPr>
        </p:nvSpPr>
        <p:spPr>
          <a:xfrm>
            <a:off x="435572" y="365128"/>
            <a:ext cx="11248500" cy="7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2800"/>
              <a:t>Seq2Seq</a:t>
            </a:r>
            <a:endParaRPr b="1" sz="3600"/>
          </a:p>
        </p:txBody>
      </p:sp>
      <p:pic>
        <p:nvPicPr>
          <p:cNvPr id="125" name="Google Shape;125;g155bb4b16ad_0_26" title="seq2seq_6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73737" y="1772975"/>
            <a:ext cx="6372175" cy="477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55bb4b16ad_0_36"/>
          <p:cNvSpPr txBox="1"/>
          <p:nvPr>
            <p:ph idx="1" type="body"/>
          </p:nvPr>
        </p:nvSpPr>
        <p:spPr>
          <a:xfrm>
            <a:off x="435572" y="1253331"/>
            <a:ext cx="103974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1714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Student에 집중하게 됨.</a:t>
            </a:r>
            <a:endParaRPr sz="2400"/>
          </a:p>
        </p:txBody>
      </p:sp>
      <p:sp>
        <p:nvSpPr>
          <p:cNvPr id="132" name="Google Shape;132;g155bb4b16ad_0_36"/>
          <p:cNvSpPr txBox="1"/>
          <p:nvPr>
            <p:ph idx="12" type="sldNum"/>
          </p:nvPr>
        </p:nvSpPr>
        <p:spPr>
          <a:xfrm>
            <a:off x="9318186" y="6356352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4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g155bb4b16ad_0_36"/>
          <p:cNvSpPr txBox="1"/>
          <p:nvPr>
            <p:ph type="title"/>
          </p:nvPr>
        </p:nvSpPr>
        <p:spPr>
          <a:xfrm>
            <a:off x="435572" y="365128"/>
            <a:ext cx="11248500" cy="7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3600"/>
              <a:t>Attention</a:t>
            </a:r>
            <a:endParaRPr b="1" sz="3600"/>
          </a:p>
        </p:txBody>
      </p:sp>
      <p:pic>
        <p:nvPicPr>
          <p:cNvPr id="134" name="Google Shape;134;g155bb4b16ad_0_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8739" y="1907026"/>
            <a:ext cx="7162175" cy="3934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55bb4b16ad_0_72"/>
          <p:cNvSpPr txBox="1"/>
          <p:nvPr>
            <p:ph idx="1" type="body"/>
          </p:nvPr>
        </p:nvSpPr>
        <p:spPr>
          <a:xfrm>
            <a:off x="435572" y="1253331"/>
            <a:ext cx="103974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1714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141" name="Google Shape;141;g155bb4b16ad_0_72"/>
          <p:cNvSpPr txBox="1"/>
          <p:nvPr>
            <p:ph idx="12" type="sldNum"/>
          </p:nvPr>
        </p:nvSpPr>
        <p:spPr>
          <a:xfrm>
            <a:off x="9318186" y="6356352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4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2" name="Google Shape;142;g155bb4b16ad_0_72" title="seq2seq_7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47550" y="1668350"/>
            <a:ext cx="6570625" cy="4927963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g155bb4b16ad_0_72"/>
          <p:cNvSpPr txBox="1"/>
          <p:nvPr>
            <p:ph type="title"/>
          </p:nvPr>
        </p:nvSpPr>
        <p:spPr>
          <a:xfrm>
            <a:off x="587972" y="517528"/>
            <a:ext cx="11248500" cy="7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3600"/>
              <a:t>Attention</a:t>
            </a:r>
            <a:endParaRPr b="1" sz="36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55bb4b16ad_0_65"/>
          <p:cNvSpPr txBox="1"/>
          <p:nvPr>
            <p:ph idx="1" type="body"/>
          </p:nvPr>
        </p:nvSpPr>
        <p:spPr>
          <a:xfrm>
            <a:off x="435572" y="1253331"/>
            <a:ext cx="103974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1714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150" name="Google Shape;150;g155bb4b16ad_0_65"/>
          <p:cNvSpPr txBox="1"/>
          <p:nvPr>
            <p:ph idx="12" type="sldNum"/>
          </p:nvPr>
        </p:nvSpPr>
        <p:spPr>
          <a:xfrm>
            <a:off x="9318186" y="6356352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4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g155bb4b16ad_0_65"/>
          <p:cNvSpPr txBox="1"/>
          <p:nvPr>
            <p:ph type="title"/>
          </p:nvPr>
        </p:nvSpPr>
        <p:spPr>
          <a:xfrm>
            <a:off x="435572" y="365128"/>
            <a:ext cx="11248500" cy="7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3600"/>
              <a:t>Attention</a:t>
            </a:r>
            <a:endParaRPr b="1" sz="3600"/>
          </a:p>
        </p:txBody>
      </p:sp>
      <p:pic>
        <p:nvPicPr>
          <p:cNvPr id="152" name="Google Shape;152;g155bb4b16ad_0_65" title="seq2seq_attention_tensor_dance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65200" y="1253325"/>
            <a:ext cx="7189250" cy="5391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55bb4b16ad_0_58"/>
          <p:cNvSpPr txBox="1"/>
          <p:nvPr>
            <p:ph idx="1" type="body"/>
          </p:nvPr>
        </p:nvSpPr>
        <p:spPr>
          <a:xfrm>
            <a:off x="3032598" y="4514430"/>
            <a:ext cx="18717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0000"/>
          </a:bodyPr>
          <a:lstStyle/>
          <a:p>
            <a:pPr indent="0" lvl="0" marL="17145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RNN</a:t>
            </a:r>
            <a:endParaRPr sz="2400"/>
          </a:p>
        </p:txBody>
      </p:sp>
      <p:sp>
        <p:nvSpPr>
          <p:cNvPr id="159" name="Google Shape;159;g155bb4b16ad_0_58"/>
          <p:cNvSpPr txBox="1"/>
          <p:nvPr>
            <p:ph idx="12" type="sldNum"/>
          </p:nvPr>
        </p:nvSpPr>
        <p:spPr>
          <a:xfrm>
            <a:off x="9318186" y="6356352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4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g155bb4b16ad_0_58"/>
          <p:cNvSpPr txBox="1"/>
          <p:nvPr>
            <p:ph type="title"/>
          </p:nvPr>
        </p:nvSpPr>
        <p:spPr>
          <a:xfrm>
            <a:off x="435572" y="365128"/>
            <a:ext cx="11248500" cy="7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3600"/>
              <a:t>Why Transformer?</a:t>
            </a:r>
            <a:endParaRPr b="1" sz="3600"/>
          </a:p>
        </p:txBody>
      </p:sp>
      <p:pic>
        <p:nvPicPr>
          <p:cNvPr id="161" name="Google Shape;161;g155bb4b16ad_0_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1488" y="1975332"/>
            <a:ext cx="4793925" cy="222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g155bb4b16ad_0_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94765" y="1975327"/>
            <a:ext cx="2825749" cy="2222625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g155bb4b16ad_0_58"/>
          <p:cNvSpPr txBox="1"/>
          <p:nvPr>
            <p:ph idx="1" type="body"/>
          </p:nvPr>
        </p:nvSpPr>
        <p:spPr>
          <a:xfrm>
            <a:off x="8271798" y="4514430"/>
            <a:ext cx="18717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0000"/>
          </a:bodyPr>
          <a:lstStyle/>
          <a:p>
            <a:pPr indent="0" lvl="0" marL="17145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LSTM</a:t>
            </a:r>
            <a:endParaRPr sz="2400"/>
          </a:p>
        </p:txBody>
      </p:sp>
      <p:sp>
        <p:nvSpPr>
          <p:cNvPr id="164" name="Google Shape;164;g155bb4b16ad_0_58"/>
          <p:cNvSpPr txBox="1"/>
          <p:nvPr>
            <p:ph idx="1" type="body"/>
          </p:nvPr>
        </p:nvSpPr>
        <p:spPr>
          <a:xfrm>
            <a:off x="1571510" y="5195990"/>
            <a:ext cx="9312900" cy="10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17145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/>
              <a:t>Transformer 이전의 모델들은 RNN과 LSTM등이 Main으로 구성되어 있고</a:t>
            </a:r>
            <a:endParaRPr sz="1500"/>
          </a:p>
          <a:p>
            <a:pPr indent="0" lvl="0" marL="17145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/>
              <a:t> Attention 메커니즘은 단지 Conjunction 역할에만 사용되었음.</a:t>
            </a:r>
            <a:endParaRPr sz="15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55c548f8e8_0_9"/>
          <p:cNvSpPr txBox="1"/>
          <p:nvPr>
            <p:ph idx="1" type="body"/>
          </p:nvPr>
        </p:nvSpPr>
        <p:spPr>
          <a:xfrm>
            <a:off x="3032598" y="4514430"/>
            <a:ext cx="18717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0000"/>
          </a:bodyPr>
          <a:lstStyle/>
          <a:p>
            <a:pPr indent="0" lvl="0" marL="17145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RNN</a:t>
            </a:r>
            <a:endParaRPr sz="2400"/>
          </a:p>
        </p:txBody>
      </p:sp>
      <p:sp>
        <p:nvSpPr>
          <p:cNvPr id="171" name="Google Shape;171;g155c548f8e8_0_9"/>
          <p:cNvSpPr txBox="1"/>
          <p:nvPr>
            <p:ph idx="12" type="sldNum"/>
          </p:nvPr>
        </p:nvSpPr>
        <p:spPr>
          <a:xfrm>
            <a:off x="9318186" y="6356352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4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Google Shape;172;g155c548f8e8_0_9"/>
          <p:cNvSpPr txBox="1"/>
          <p:nvPr>
            <p:ph type="title"/>
          </p:nvPr>
        </p:nvSpPr>
        <p:spPr>
          <a:xfrm>
            <a:off x="435572" y="365128"/>
            <a:ext cx="11248500" cy="7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3600"/>
              <a:t>Why Transformer?</a:t>
            </a:r>
            <a:endParaRPr b="1" sz="3600"/>
          </a:p>
        </p:txBody>
      </p:sp>
      <p:pic>
        <p:nvPicPr>
          <p:cNvPr id="173" name="Google Shape;173;g155c548f8e8_0_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1488" y="1975332"/>
            <a:ext cx="4793925" cy="222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g155c548f8e8_0_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94765" y="1975327"/>
            <a:ext cx="2825749" cy="2222625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g155c548f8e8_0_9"/>
          <p:cNvSpPr txBox="1"/>
          <p:nvPr>
            <p:ph idx="1" type="body"/>
          </p:nvPr>
        </p:nvSpPr>
        <p:spPr>
          <a:xfrm>
            <a:off x="8271798" y="4514430"/>
            <a:ext cx="18717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0000"/>
          </a:bodyPr>
          <a:lstStyle/>
          <a:p>
            <a:pPr indent="0" lvl="0" marL="17145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LSTM</a:t>
            </a:r>
            <a:endParaRPr sz="2400"/>
          </a:p>
        </p:txBody>
      </p:sp>
      <p:sp>
        <p:nvSpPr>
          <p:cNvPr id="176" name="Google Shape;176;g155c548f8e8_0_9"/>
          <p:cNvSpPr txBox="1"/>
          <p:nvPr>
            <p:ph idx="1" type="body"/>
          </p:nvPr>
        </p:nvSpPr>
        <p:spPr>
          <a:xfrm>
            <a:off x="1571510" y="5195990"/>
            <a:ext cx="9312900" cy="10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17145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/>
              <a:t>모델 구성상 이전 상태인 ht-1을 받아야 ht가 진행되기 때문에 sequential한 문제가 있음 </a:t>
            </a:r>
            <a:endParaRPr sz="1500"/>
          </a:p>
          <a:p>
            <a:pPr indent="0" lvl="0" marL="17145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/>
              <a:t>→ 문장이 길어질수록 메모리를 과도하게 소모</a:t>
            </a:r>
            <a:endParaRPr sz="1500"/>
          </a:p>
          <a:p>
            <a:pPr indent="0" lvl="0" marL="17145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/>
              <a:t>→factorization tricks와 conditional computation을 사용해 해결했지만 sequential하다는 문제는 남아있음 </a:t>
            </a:r>
            <a:endParaRPr sz="15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2020-11-03T08:14:59Z</dcterms:created>
  <dc:creator>cjengy@gmail.com</dc:creator>
</cp:coreProperties>
</file>